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0"/>
  </p:notesMasterIdLst>
  <p:sldIdLst>
    <p:sldId id="256" r:id="rId2"/>
    <p:sldId id="277" r:id="rId3"/>
    <p:sldId id="261" r:id="rId4"/>
    <p:sldId id="278" r:id="rId5"/>
    <p:sldId id="279" r:id="rId6"/>
    <p:sldId id="280" r:id="rId7"/>
    <p:sldId id="281" r:id="rId8"/>
    <p:sldId id="271" r:id="rId9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57" autoAdjust="0"/>
  </p:normalViewPr>
  <p:slideViewPr>
    <p:cSldViewPr>
      <p:cViewPr>
        <p:scale>
          <a:sx n="100" d="100"/>
          <a:sy n="100" d="100"/>
        </p:scale>
        <p:origin x="-19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2012</c:v>
                </c:pt>
              </c:strCache>
            </c:strRef>
          </c:tx>
          <c:spPr>
            <a:ln>
              <a:solidFill>
                <a:prstClr val="black">
                  <a:alpha val="86000"/>
                </a:prstClr>
              </a:solidFill>
            </a:ln>
          </c:spPr>
          <c:invertIfNegative val="0"/>
          <c:dLbls>
            <c:dLbl>
              <c:idx val="0"/>
              <c:layout>
                <c:manualLayout>
                  <c:x val="-1.5607901973527041E-3"/>
                  <c:y val="-3.4717672201110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858817063590807E-4"/>
                  <c:y val="-4.2090459003433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1">
                  <a:lumMod val="20000"/>
                  <a:lumOff val="80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Arkusz1!$A$2:$A$3</c:f>
              <c:strCache>
                <c:ptCount val="2"/>
                <c:pt idx="0">
                  <c:v>Przestępstwa ogółem</c:v>
                </c:pt>
                <c:pt idx="1">
                  <c:v>Przestępstwa kryminalne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2911</c:v>
                </c:pt>
                <c:pt idx="1">
                  <c:v>1775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2013</c:v>
                </c:pt>
              </c:strCache>
            </c:strRef>
          </c:tx>
          <c:spPr>
            <a:ln>
              <a:solidFill>
                <a:prstClr val="black">
                  <a:alpha val="92000"/>
                </a:prstClr>
              </a:solidFill>
            </a:ln>
          </c:spPr>
          <c:invertIfNegative val="0"/>
          <c:dLbls>
            <c:dLbl>
              <c:idx val="0"/>
              <c:layout>
                <c:manualLayout>
                  <c:x val="-2.813109261212867E-4"/>
                  <c:y val="-3.804491726915690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388852566037411E-3"/>
                  <c:y val="-2.2163119133169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Arkusz1!$A$2:$A$3</c:f>
              <c:strCache>
                <c:ptCount val="2"/>
                <c:pt idx="0">
                  <c:v>Przestępstwa ogółem</c:v>
                </c:pt>
                <c:pt idx="1">
                  <c:v>Przestępstwa kryminalne</c:v>
                </c:pt>
              </c:strCache>
            </c:strRef>
          </c:cat>
          <c:val>
            <c:numRef>
              <c:f>Arkusz1!$C$2:$C$3</c:f>
              <c:numCache>
                <c:formatCode>General</c:formatCode>
                <c:ptCount val="2"/>
                <c:pt idx="0">
                  <c:v>2924</c:v>
                </c:pt>
                <c:pt idx="1">
                  <c:v>1863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51104"/>
        <c:axId val="104961152"/>
      </c:barChart>
      <c:catAx>
        <c:axId val="85151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104961152"/>
        <c:crosses val="autoZero"/>
        <c:auto val="1"/>
        <c:lblAlgn val="ctr"/>
        <c:lblOffset val="100"/>
        <c:noMultiLvlLbl val="0"/>
      </c:catAx>
      <c:valAx>
        <c:axId val="104961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51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49978127734026E-2"/>
          <c:y val="0.10294050220169541"/>
          <c:w val="0.83532749355508074"/>
          <c:h val="0.57152953022856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6513560804899415E-4"/>
                  <c:y val="1.593297393764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4553805774278354E-4"/>
                  <c:y val="5.735694270301540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9.94157615644117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907525266152089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czyny karalne</c:v>
                </c:pt>
                <c:pt idx="1">
                  <c:v>nieletni sprawcy</c:v>
                </c:pt>
                <c:pt idx="2">
                  <c:v>bójka i pobicie</c:v>
                </c:pt>
                <c:pt idx="3">
                  <c:v>kradzież cudzej rzeczy</c:v>
                </c:pt>
                <c:pt idx="4">
                  <c:v>uszkodzenie mienia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127</c:v>
                </c:pt>
                <c:pt idx="1">
                  <c:v>138</c:v>
                </c:pt>
                <c:pt idx="2">
                  <c:v>20</c:v>
                </c:pt>
                <c:pt idx="3">
                  <c:v>22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3.04683959277893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106736657917774E-3"/>
                  <c:y val="1.21613471519037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3.3858671787790804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czyny karalne</c:v>
                </c:pt>
                <c:pt idx="1">
                  <c:v>nieletni sprawcy</c:v>
                </c:pt>
                <c:pt idx="2">
                  <c:v>bójka i pobicie</c:v>
                </c:pt>
                <c:pt idx="3">
                  <c:v>kradzież cudzej rzeczy</c:v>
                </c:pt>
                <c:pt idx="4">
                  <c:v>uszkodzenie mienia</c:v>
                </c:pt>
              </c:strCache>
            </c:strRef>
          </c:cat>
          <c:val>
            <c:numRef>
              <c:f>Arkusz1!$C$2:$C$6</c:f>
              <c:numCache>
                <c:formatCode>General</c:formatCode>
                <c:ptCount val="5"/>
                <c:pt idx="0">
                  <c:v>46</c:v>
                </c:pt>
                <c:pt idx="1">
                  <c:v>41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14496"/>
        <c:axId val="6716032"/>
      </c:barChart>
      <c:catAx>
        <c:axId val="67144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solidFill>
            <a:srgbClr val="FFFF00"/>
          </a:solidFill>
        </c:spPr>
        <c:txPr>
          <a:bodyPr/>
          <a:lstStyle/>
          <a:p>
            <a:pPr>
              <a:defRPr sz="1000" b="1"/>
            </a:pPr>
            <a:endParaRPr lang="pl-PL"/>
          </a:p>
        </c:txPr>
        <c:crossAx val="6716032"/>
        <c:crosses val="autoZero"/>
        <c:auto val="1"/>
        <c:lblAlgn val="ctr"/>
        <c:lblOffset val="100"/>
        <c:noMultiLvlLbl val="0"/>
      </c:catAx>
      <c:valAx>
        <c:axId val="671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6714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412128171478568"/>
          <c:y val="0.84440287058051766"/>
          <c:w val="8.4449256342957135E-2"/>
          <c:h val="0.15285206405637478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49978127734026E-2"/>
          <c:y val="7.4310819163669564E-2"/>
          <c:w val="0.83532749355508074"/>
          <c:h val="0.62718959640859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2375328083989501E-4"/>
                  <c:y val="9.92100997268332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324146981627316E-4"/>
                  <c:y val="9.58235382925633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936132973192016E-7"/>
                  <c:y val="7.6656438526561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Liczba interwencji domowych</c:v>
                </c:pt>
                <c:pt idx="1">
                  <c:v>Liczba osób podejrzanych 
o przemoc w rodzinie</c:v>
                </c:pt>
                <c:pt idx="2">
                  <c:v>Liczba zatrzymanych</c:v>
                </c:pt>
                <c:pt idx="3">
                  <c:v>Liczba doprowadzonych
w celu wytrzeźwienia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83</c:v>
                </c:pt>
                <c:pt idx="1">
                  <c:v>102</c:v>
                </c:pt>
                <c:pt idx="2">
                  <c:v>29</c:v>
                </c:pt>
                <c:pt idx="3">
                  <c:v>34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6860845963206099E-17"/>
                  <c:y val="8.93369960656705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105643044619429E-3"/>
                  <c:y val="9.10000566433000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Liczba interwencji domowych</c:v>
                </c:pt>
                <c:pt idx="1">
                  <c:v>Liczba osób podejrzanych 
o przemoc w rodzinie</c:v>
                </c:pt>
                <c:pt idx="2">
                  <c:v>Liczba zatrzymanych</c:v>
                </c:pt>
                <c:pt idx="3">
                  <c:v>Liczba doprowadzonych
w celu wytrzeźwienia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166</c:v>
                </c:pt>
                <c:pt idx="1">
                  <c:v>167</c:v>
                </c:pt>
                <c:pt idx="2">
                  <c:v>25</c:v>
                </c:pt>
                <c:pt idx="3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04928"/>
        <c:axId val="7006464"/>
      </c:barChart>
      <c:catAx>
        <c:axId val="70049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solidFill>
            <a:srgbClr val="FFFF00"/>
          </a:solidFill>
        </c:spPr>
        <c:txPr>
          <a:bodyPr/>
          <a:lstStyle/>
          <a:p>
            <a:pPr>
              <a:defRPr sz="1000" b="1"/>
            </a:pPr>
            <a:endParaRPr lang="pl-PL"/>
          </a:p>
        </c:txPr>
        <c:crossAx val="7006464"/>
        <c:crosses val="autoZero"/>
        <c:auto val="1"/>
        <c:lblAlgn val="ctr"/>
        <c:lblOffset val="100"/>
        <c:noMultiLvlLbl val="0"/>
      </c:catAx>
      <c:valAx>
        <c:axId val="7006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7004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134350393700789"/>
          <c:y val="0.87688815701432488"/>
          <c:w val="0.23722703412073498"/>
          <c:h val="0.12209090956276561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772226606906858E-2"/>
          <c:y val="0.16223399389353441"/>
          <c:w val="0.84115966754155891"/>
          <c:h val="0.64961888044601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5015310586176789E-3"/>
                  <c:y val="-1.20611845335719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344269466316712E-3"/>
                  <c:y val="5.7356955346442068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90664417063099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ilość kolizji</c:v>
                </c:pt>
                <c:pt idx="1">
                  <c:v>ilość wypadków</c:v>
                </c:pt>
                <c:pt idx="2">
                  <c:v>ilość wypadków ze skutkiem śmiertelnym</c:v>
                </c:pt>
                <c:pt idx="3">
                  <c:v>liczba rannych</c:v>
                </c:pt>
                <c:pt idx="4">
                  <c:v>liczba zabitych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718</c:v>
                </c:pt>
                <c:pt idx="1">
                  <c:v>92</c:v>
                </c:pt>
                <c:pt idx="2">
                  <c:v>7</c:v>
                </c:pt>
                <c:pt idx="3">
                  <c:v>108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3.48545038434588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561023622047243E-3"/>
                  <c:y val="4.01542774247036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9.7652310601359783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ilość kolizji</c:v>
                </c:pt>
                <c:pt idx="1">
                  <c:v>ilość wypadków</c:v>
                </c:pt>
                <c:pt idx="2">
                  <c:v>ilość wypadków ze skutkiem śmiertelnym</c:v>
                </c:pt>
                <c:pt idx="3">
                  <c:v>liczba rannych</c:v>
                </c:pt>
                <c:pt idx="4">
                  <c:v>liczba zabitych</c:v>
                </c:pt>
              </c:strCache>
            </c:strRef>
          </c:cat>
          <c:val>
            <c:numRef>
              <c:f>Arkusz1!$C$2:$C$6</c:f>
              <c:numCache>
                <c:formatCode>General</c:formatCode>
                <c:ptCount val="5"/>
                <c:pt idx="0">
                  <c:v>689</c:v>
                </c:pt>
                <c:pt idx="1">
                  <c:v>69</c:v>
                </c:pt>
                <c:pt idx="2">
                  <c:v>7</c:v>
                </c:pt>
                <c:pt idx="3">
                  <c:v>87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720064"/>
        <c:axId val="83721600"/>
      </c:barChart>
      <c:catAx>
        <c:axId val="837200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solidFill>
            <a:srgbClr val="FFFF00"/>
          </a:solidFill>
        </c:spPr>
        <c:txPr>
          <a:bodyPr/>
          <a:lstStyle/>
          <a:p>
            <a:pPr>
              <a:defRPr sz="1000" b="1"/>
            </a:pPr>
            <a:endParaRPr lang="pl-PL"/>
          </a:p>
        </c:txPr>
        <c:crossAx val="83721600"/>
        <c:crosses val="autoZero"/>
        <c:auto val="1"/>
        <c:lblAlgn val="ctr"/>
        <c:lblOffset val="100"/>
        <c:noMultiLvlLbl val="0"/>
      </c:catAx>
      <c:valAx>
        <c:axId val="83721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83720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801017060367479"/>
          <c:y val="0.926782548407864"/>
          <c:w val="0.27069608486439195"/>
          <c:h val="7.212177487248056E-2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0.22169</cdr:x>
      <cdr:y>0.34094</cdr:y>
    </cdr:from>
    <cdr:to>
      <cdr:x>0.298</cdr:x>
      <cdr:y>0.81608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046036" y="1601788"/>
          <a:ext cx="360040" cy="2232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0.32048</cdr:x>
      <cdr:y>0.30654</cdr:y>
    </cdr:from>
    <cdr:to>
      <cdr:x>0.57992</cdr:x>
      <cdr:y>0.47514</cdr:y>
    </cdr:to>
    <cdr:sp macro="" textlink="">
      <cdr:nvSpPr>
        <cdr:cNvPr id="7" name="pole tekstowe 6"/>
        <cdr:cNvSpPr txBox="1"/>
      </cdr:nvSpPr>
      <cdr:spPr>
        <a:xfrm xmlns:a="http://schemas.openxmlformats.org/drawingml/2006/main">
          <a:off x="1512169" y="1440160"/>
          <a:ext cx="1224136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0.31884</cdr:x>
      <cdr:y>0.27588</cdr:y>
    </cdr:from>
    <cdr:to>
      <cdr:x>0.57971</cdr:x>
      <cdr:y>0.49046</cdr:y>
    </cdr:to>
    <cdr:sp macro="" textlink="">
      <cdr:nvSpPr>
        <cdr:cNvPr id="8" name="pole tekstowe 7"/>
        <cdr:cNvSpPr txBox="1"/>
      </cdr:nvSpPr>
      <cdr:spPr>
        <a:xfrm xmlns:a="http://schemas.openxmlformats.org/drawingml/2006/main">
          <a:off x="1584178" y="1296144"/>
          <a:ext cx="1296144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0.22169</cdr:x>
      <cdr:y>0.34094</cdr:y>
    </cdr:from>
    <cdr:to>
      <cdr:x>0.298</cdr:x>
      <cdr:y>0.81608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046036" y="1601788"/>
          <a:ext cx="360040" cy="2232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0.76712</cdr:x>
      <cdr:y>0.203</cdr:y>
    </cdr:from>
    <cdr:to>
      <cdr:x>1</cdr:x>
      <cdr:y>0.3716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3619623" y="953716"/>
          <a:ext cx="1098821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0.22169</cdr:x>
      <cdr:y>0.34094</cdr:y>
    </cdr:from>
    <cdr:to>
      <cdr:x>0.298</cdr:x>
      <cdr:y>0.81608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046036" y="1601788"/>
          <a:ext cx="360040" cy="2232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0.76712</cdr:x>
      <cdr:y>0.203</cdr:y>
    </cdr:from>
    <cdr:to>
      <cdr:x>1</cdr:x>
      <cdr:y>0.3716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3619623" y="953716"/>
          <a:ext cx="1098821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0.32048</cdr:x>
      <cdr:y>0.30654</cdr:y>
    </cdr:from>
    <cdr:to>
      <cdr:x>0.57992</cdr:x>
      <cdr:y>0.47514</cdr:y>
    </cdr:to>
    <cdr:sp macro="" textlink="">
      <cdr:nvSpPr>
        <cdr:cNvPr id="7" name="pole tekstowe 6"/>
        <cdr:cNvSpPr txBox="1"/>
      </cdr:nvSpPr>
      <cdr:spPr>
        <a:xfrm xmlns:a="http://schemas.openxmlformats.org/drawingml/2006/main">
          <a:off x="1512169" y="1440160"/>
          <a:ext cx="1224136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0.31884</cdr:x>
      <cdr:y>0.27588</cdr:y>
    </cdr:from>
    <cdr:to>
      <cdr:x>0.57971</cdr:x>
      <cdr:y>0.49046</cdr:y>
    </cdr:to>
    <cdr:sp macro="" textlink="">
      <cdr:nvSpPr>
        <cdr:cNvPr id="8" name="pole tekstowe 7"/>
        <cdr:cNvSpPr txBox="1"/>
      </cdr:nvSpPr>
      <cdr:spPr>
        <a:xfrm xmlns:a="http://schemas.openxmlformats.org/drawingml/2006/main">
          <a:off x="1584178" y="1296144"/>
          <a:ext cx="1296144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FA662-3F52-4BD8-8F89-6478021CD545}" type="datetimeFigureOut">
              <a:rPr lang="pl-PL" smtClean="0"/>
              <a:t>2014-05-12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54C08-2EA8-44BC-8FA1-CA4D5ADC3C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106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54C08-2EA8-44BC-8FA1-CA4D5ADC3C0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5384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54C08-2EA8-44BC-8FA1-CA4D5ADC3C0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52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54C08-2EA8-44BC-8FA1-CA4D5ADC3C0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5003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4B1D6-C3B0-467D-9DCC-A5AD731AAE66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1862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728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b="1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4B1D6-C3B0-467D-9DCC-A5AD731AAE66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>
              <a:solidFill>
                <a:schemeClr val="accent2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4B1D6-C3B0-467D-9DCC-A5AD731AAE66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9780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4B1D6-C3B0-467D-9DCC-A5AD731AAE66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4179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54C08-2EA8-44BC-8FA1-CA4D5ADC3C0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349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2014-05-12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/>
              <a:t>DEBATA SPOŁECZNA</a:t>
            </a:r>
            <a:br>
              <a:rPr lang="pl-PL" sz="3600" dirty="0" smtClean="0"/>
            </a:br>
            <a:r>
              <a:rPr lang="pl-PL" sz="3600" dirty="0" smtClean="0"/>
              <a:t>dotycząca bezpieczeństwa</a:t>
            </a:r>
            <a:br>
              <a:rPr lang="pl-PL" sz="3600" dirty="0" smtClean="0"/>
            </a:br>
            <a:r>
              <a:rPr lang="pl-PL" sz="3600" dirty="0" smtClean="0"/>
              <a:t>na terenie powiatu legionowskiego</a:t>
            </a:r>
            <a:endParaRPr lang="pl-PL" sz="3600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068960"/>
            <a:ext cx="1008112" cy="1334897"/>
          </a:xfrm>
          <a:prstGeom prst="rect">
            <a:avLst/>
          </a:prstGeom>
          <a:noFill/>
          <a:effectLst/>
        </p:spPr>
      </p:pic>
      <p:sp>
        <p:nvSpPr>
          <p:cNvPr id="5" name="Prostokąt 4"/>
          <p:cNvSpPr/>
          <p:nvPr/>
        </p:nvSpPr>
        <p:spPr>
          <a:xfrm>
            <a:off x="0" y="5919282"/>
            <a:ext cx="7344216" cy="861774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" name="Obraz 7" descr="1-logo_ks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3035706"/>
            <a:ext cx="1152128" cy="1440159"/>
          </a:xfrm>
          <a:prstGeom prst="rect">
            <a:avLst/>
          </a:prstGeom>
          <a:effectLst/>
        </p:spPr>
      </p:pic>
      <p:pic>
        <p:nvPicPr>
          <p:cNvPr id="9" name="Obraz 8" descr="200px-POL_Legionowo_COA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1" y="3107714"/>
            <a:ext cx="1080121" cy="1306946"/>
          </a:xfrm>
          <a:prstGeom prst="rect">
            <a:avLst/>
          </a:prstGeom>
          <a:effectLst/>
        </p:spPr>
      </p:pic>
      <p:pic>
        <p:nvPicPr>
          <p:cNvPr id="11" name="Obraz 10" descr="logopoprawione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3035706"/>
            <a:ext cx="1402591" cy="1440160"/>
          </a:xfrm>
          <a:prstGeom prst="rect">
            <a:avLst/>
          </a:prstGeom>
          <a:effectLst/>
        </p:spPr>
      </p:pic>
      <p:pic>
        <p:nvPicPr>
          <p:cNvPr id="2050" name="Picture 2" descr="C:\Users\dom\Downloads\powiat_legionowski_her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3140968"/>
            <a:ext cx="1080120" cy="1265947"/>
          </a:xfrm>
          <a:prstGeom prst="rect">
            <a:avLst/>
          </a:prstGeom>
          <a:noFill/>
          <a:effectLst/>
        </p:spPr>
      </p:pic>
    </p:spTree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256584"/>
          </a:xfrm>
        </p:spPr>
        <p:txBody>
          <a:bodyPr>
            <a:normAutofit/>
          </a:bodyPr>
          <a:lstStyle/>
          <a:p>
            <a:pPr marL="85725" indent="0" algn="just">
              <a:buNone/>
            </a:pPr>
            <a:r>
              <a:rPr lang="pl-PL" sz="1600" dirty="0" smtClean="0">
                <a:latin typeface="Calibri" pitchFamily="34" charset="0"/>
              </a:rPr>
              <a:t>Podczas debaty powiatowej, zorganizowanej 18 września 2012 roku, jej uczestnicy złożyli </a:t>
            </a:r>
            <a:r>
              <a:rPr lang="pl-PL" sz="1600" dirty="0" smtClean="0">
                <a:latin typeface="Calibri" pitchFamily="34" charset="0"/>
              </a:rPr>
              <a:t>6</a:t>
            </a:r>
            <a:r>
              <a:rPr lang="pl-PL" sz="1600" dirty="0" smtClean="0">
                <a:latin typeface="Calibri" pitchFamily="34" charset="0"/>
              </a:rPr>
              <a:t> </a:t>
            </a:r>
            <a:r>
              <a:rPr lang="pl-PL" sz="1600" dirty="0" smtClean="0">
                <a:latin typeface="Calibri" pitchFamily="34" charset="0"/>
              </a:rPr>
              <a:t>wniosków dotyczących poprawy bezpieczeństwa na terenie powiatu legionowskiego będących w kompetencji Komendanta Powiatowego Policji w Legionowie. </a:t>
            </a:r>
          </a:p>
          <a:p>
            <a:pPr marL="371475" indent="-285750" algn="just"/>
            <a:endParaRPr lang="pl-PL" sz="1600" dirty="0" smtClean="0">
              <a:latin typeface="Calibri" pitchFamily="34" charset="0"/>
            </a:endParaRPr>
          </a:p>
          <a:p>
            <a:r>
              <a:rPr lang="pl-PL" sz="1600" b="1" dirty="0">
                <a:latin typeface="Calibri" panose="020F0502020204030204" pitchFamily="34" charset="0"/>
              </a:rPr>
              <a:t>Ilość wniosków przyjętych do realizacji – </a:t>
            </a:r>
            <a:r>
              <a:rPr lang="pl-PL" sz="1600" b="1" dirty="0">
                <a:latin typeface="Calibri" panose="020F0502020204030204" pitchFamily="34" charset="0"/>
              </a:rPr>
              <a:t>6</a:t>
            </a:r>
            <a:endParaRPr lang="pl-PL" sz="1600" b="1" dirty="0">
              <a:latin typeface="Calibri" panose="020F0502020204030204" pitchFamily="34" charset="0"/>
            </a:endParaRPr>
          </a:p>
          <a:p>
            <a:r>
              <a:rPr lang="pl-PL" sz="1600" i="1" dirty="0">
                <a:latin typeface="Calibri" panose="020F0502020204030204" pitchFamily="34" charset="0"/>
              </a:rPr>
              <a:t>Ilość wniosków zrealizowanych </a:t>
            </a:r>
            <a:r>
              <a:rPr lang="pl-PL" sz="1600" i="1" dirty="0" smtClean="0">
                <a:latin typeface="Calibri" panose="020F0502020204030204" pitchFamily="34" charset="0"/>
              </a:rPr>
              <a:t>–</a:t>
            </a:r>
            <a:r>
              <a:rPr lang="pl-PL" sz="1600" b="1" i="1" dirty="0" smtClean="0">
                <a:latin typeface="Calibri" panose="020F0502020204030204" pitchFamily="34" charset="0"/>
              </a:rPr>
              <a:t> </a:t>
            </a:r>
            <a:r>
              <a:rPr lang="pl-PL" sz="1600" i="1" dirty="0" smtClean="0">
                <a:latin typeface="Calibri" panose="020F0502020204030204" pitchFamily="34" charset="0"/>
              </a:rPr>
              <a:t>1 </a:t>
            </a:r>
            <a:endParaRPr lang="pl-PL" sz="1600" i="1" dirty="0" smtClean="0">
              <a:latin typeface="Calibri" panose="020F0502020204030204" pitchFamily="34" charset="0"/>
            </a:endParaRPr>
          </a:p>
          <a:p>
            <a:r>
              <a:rPr lang="pl-PL" sz="1600" i="1" dirty="0" smtClean="0">
                <a:latin typeface="Calibri" panose="020F0502020204030204" pitchFamily="34" charset="0"/>
              </a:rPr>
              <a:t>Ilość </a:t>
            </a:r>
            <a:r>
              <a:rPr lang="pl-PL" sz="1600" i="1" dirty="0">
                <a:latin typeface="Calibri" panose="020F0502020204030204" pitchFamily="34" charset="0"/>
              </a:rPr>
              <a:t>wniosków w trakcie realizacji – </a:t>
            </a:r>
            <a:r>
              <a:rPr lang="pl-PL" sz="1600" i="1" dirty="0" smtClean="0">
                <a:latin typeface="Calibri" panose="020F0502020204030204" pitchFamily="34" charset="0"/>
              </a:rPr>
              <a:t>5:</a:t>
            </a:r>
            <a:endParaRPr lang="pl-PL" sz="1600" i="1" dirty="0"/>
          </a:p>
          <a:p>
            <a:pPr marL="85725" indent="0" algn="just">
              <a:buNone/>
            </a:pPr>
            <a:endParaRPr lang="pl-PL" sz="1600" b="1" dirty="0" smtClean="0">
              <a:latin typeface="Calibri" pitchFamily="34" charset="0"/>
            </a:endParaRPr>
          </a:p>
          <a:p>
            <a:pPr marL="735013" lvl="1" indent="-342900" algn="just">
              <a:spcBef>
                <a:spcPts val="325"/>
              </a:spcBef>
              <a:buClr>
                <a:schemeClr val="accent1"/>
              </a:buClr>
              <a:buFont typeface="Lucida Sans Unicode" pitchFamily="34" charset="0"/>
              <a:buAutoNum type="arabicPeriod"/>
            </a:pPr>
            <a:r>
              <a:rPr lang="pl-PL" sz="1400" dirty="0" smtClean="0">
                <a:latin typeface="Calibri" pitchFamily="34" charset="0"/>
              </a:rPr>
              <a:t>Niewystarczająca liczba patroli na osiedlach mieszkaniowych w Legionowie.</a:t>
            </a:r>
            <a:endParaRPr lang="pl-PL" sz="1400" dirty="0">
              <a:latin typeface="Calibri" pitchFamily="34" charset="0"/>
              <a:cs typeface="Times New Roman" pitchFamily="18" charset="0"/>
            </a:endParaRPr>
          </a:p>
          <a:p>
            <a:pPr marL="735013" lvl="1" indent="-342900" algn="just">
              <a:spcBef>
                <a:spcPts val="325"/>
              </a:spcBef>
              <a:buClr>
                <a:schemeClr val="accent1"/>
              </a:buClr>
              <a:buFont typeface="Lucida Sans Unicode" pitchFamily="34" charset="0"/>
              <a:buAutoNum type="arabicPeriod"/>
            </a:pPr>
            <a:r>
              <a:rPr lang="pl-PL" sz="1400" dirty="0" smtClean="0">
                <a:latin typeface="Calibri" pitchFamily="34" charset="0"/>
                <a:cs typeface="Times New Roman" pitchFamily="18" charset="0"/>
              </a:rPr>
              <a:t>Zgłoszony problem graffiti na Osiedlu Piaski.</a:t>
            </a:r>
          </a:p>
          <a:p>
            <a:pPr marL="735013" lvl="1" indent="-342900" algn="just">
              <a:spcBef>
                <a:spcPts val="325"/>
              </a:spcBef>
              <a:buClr>
                <a:schemeClr val="accent1"/>
              </a:buClr>
              <a:buFont typeface="Lucida Sans Unicode" pitchFamily="34" charset="0"/>
              <a:buAutoNum type="arabicPeriod"/>
            </a:pPr>
            <a:r>
              <a:rPr lang="pl-PL" sz="1400" dirty="0" smtClean="0">
                <a:latin typeface="Calibri" pitchFamily="34" charset="0"/>
                <a:cs typeface="Times New Roman" pitchFamily="18" charset="0"/>
              </a:rPr>
              <a:t>Podpalanie altanek śmietnikowych na Osiedlu Piaski. </a:t>
            </a:r>
          </a:p>
          <a:p>
            <a:pPr marL="735013" lvl="1" indent="-342900" algn="just">
              <a:spcBef>
                <a:spcPts val="325"/>
              </a:spcBef>
              <a:buClr>
                <a:schemeClr val="accent1"/>
              </a:buClr>
              <a:buFont typeface="Lucida Sans Unicode" pitchFamily="34" charset="0"/>
              <a:buAutoNum type="arabicPeriod"/>
            </a:pPr>
            <a:r>
              <a:rPr lang="pl-PL" sz="1400" dirty="0" smtClean="0">
                <a:latin typeface="Calibri" pitchFamily="34" charset="0"/>
                <a:cs typeface="Times New Roman" pitchFamily="18" charset="0"/>
              </a:rPr>
              <a:t>Brak właściwej reakcji Policji na zgłoszenia telefoniczne dotyczące zakłócania ładu i  porządku publicznego </a:t>
            </a:r>
            <a:br>
              <a:rPr lang="pl-PL" sz="1400" dirty="0" smtClean="0">
                <a:latin typeface="Calibri" pitchFamily="34" charset="0"/>
                <a:cs typeface="Times New Roman" pitchFamily="18" charset="0"/>
              </a:rPr>
            </a:br>
            <a:r>
              <a:rPr lang="pl-PL" sz="1400" dirty="0" smtClean="0">
                <a:latin typeface="Calibri" pitchFamily="34" charset="0"/>
                <a:cs typeface="Times New Roman" pitchFamily="18" charset="0"/>
              </a:rPr>
              <a:t>na osiedlach mieszkaniowych w Legionowie.</a:t>
            </a:r>
          </a:p>
          <a:p>
            <a:pPr marL="735013" lvl="1" indent="-342900" algn="just">
              <a:spcBef>
                <a:spcPts val="325"/>
              </a:spcBef>
              <a:buClr>
                <a:schemeClr val="accent1"/>
              </a:buClr>
              <a:buFont typeface="Lucida Sans Unicode" pitchFamily="34" charset="0"/>
              <a:buAutoNum type="arabicPeriod"/>
            </a:pPr>
            <a:r>
              <a:rPr lang="pl-PL" sz="1400" dirty="0" smtClean="0">
                <a:latin typeface="Calibri" pitchFamily="34" charset="0"/>
                <a:cs typeface="Times New Roman" pitchFamily="18" charset="0"/>
              </a:rPr>
              <a:t>Bezpieczeństwo pieszych przy Szkole Podstawowej nr 2 w Legionowie. </a:t>
            </a:r>
            <a:endParaRPr lang="pl-PL" sz="1400" dirty="0">
              <a:latin typeface="Calibri" pitchFamily="34" charset="0"/>
              <a:cs typeface="Times New Roman" pitchFamily="18" charset="0"/>
            </a:endParaRPr>
          </a:p>
          <a:p>
            <a:endParaRPr lang="pl-PL" sz="1300" b="1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0160"/>
          </a:xfrm>
        </p:spPr>
        <p:txBody>
          <a:bodyPr>
            <a:normAutofit/>
          </a:bodyPr>
          <a:lstStyle/>
          <a:p>
            <a:pPr algn="ctr"/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WNIOSKI PRZEDSTAWIONE PODCZAS POPRZEDNIEJ </a:t>
            </a:r>
            <a:b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DEBATY SPOŁECZNEJ </a:t>
            </a:r>
            <a:r>
              <a:rPr lang="pl-PL" sz="2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I ICH REALIZACJA </a:t>
            </a:r>
            <a:endParaRPr lang="pl-PL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6512" y="6597352"/>
            <a:ext cx="2792900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 advTm="24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-36884" y="-7962"/>
            <a:ext cx="9180884" cy="1440000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Skala przestępczości na terenie powiatu w latach </a:t>
            </a:r>
            <a:b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2012 – 2013</a:t>
            </a:r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6512" y="6597352"/>
            <a:ext cx="2792900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8" name="Symbol zastępczy zawartości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397144"/>
              </p:ext>
            </p:extLst>
          </p:nvPr>
        </p:nvGraphicFramePr>
        <p:xfrm>
          <a:off x="395536" y="1412776"/>
          <a:ext cx="8136904" cy="370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683568" y="1556792"/>
            <a:ext cx="7992888" cy="5085184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  <a:p>
            <a:pPr marL="109728" indent="0" algn="ctr"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-10294" y="0"/>
            <a:ext cx="9154294" cy="1440000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Skala przestępczości na terenie powiatu </a:t>
            </a:r>
            <a:b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w latach 2012-2013</a:t>
            </a:r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555649"/>
              </p:ext>
            </p:extLst>
          </p:nvPr>
        </p:nvGraphicFramePr>
        <p:xfrm>
          <a:off x="971600" y="1890539"/>
          <a:ext cx="7560839" cy="3384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0373"/>
                <a:gridCol w="1493499"/>
                <a:gridCol w="1213468"/>
                <a:gridCol w="1493499"/>
              </a:tblGrid>
              <a:tr h="942114">
                <a:tc>
                  <a:txBody>
                    <a:bodyPr/>
                    <a:lstStyle/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pl-PL" sz="1100" b="1" dirty="0" smtClean="0">
                          <a:latin typeface="Arial Black" pitchFamily="34" charset="0"/>
                        </a:rPr>
                        <a:t>Kategoria przestępstwa</a:t>
                      </a:r>
                      <a:endParaRPr lang="pl-PL" sz="1100" b="1" dirty="0">
                        <a:latin typeface="Arial Black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pl-PL" sz="1100" b="1" dirty="0" smtClean="0">
                          <a:latin typeface="Arial Black" pitchFamily="34" charset="0"/>
                        </a:rPr>
                        <a:t>2012</a:t>
                      </a:r>
                      <a:endParaRPr lang="pl-PL" sz="1100" b="1" dirty="0">
                        <a:latin typeface="Arial Black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pl-PL" sz="1100" b="1" dirty="0" smtClean="0">
                          <a:latin typeface="Arial Black" pitchFamily="34" charset="0"/>
                        </a:rPr>
                        <a:t>2013</a:t>
                      </a:r>
                      <a:endParaRPr lang="pl-PL" sz="1100" b="1" dirty="0">
                        <a:latin typeface="Arial Black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endParaRPr lang="pl-PL" sz="1100" b="1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pl-PL" sz="1100" b="1" dirty="0" smtClean="0">
                          <a:latin typeface="Arial Black" pitchFamily="34" charset="0"/>
                        </a:rPr>
                        <a:t>Dynamika</a:t>
                      </a:r>
                      <a:endParaRPr lang="pl-PL" sz="1100" b="1" dirty="0">
                        <a:latin typeface="Arial Black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1146118"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Bójka i pobicie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 150,0 %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algn="ctr" rtl="0" eaLnBrk="1" latinLnBrk="0" hangingPunct="1">
                        <a:defRPr sz="2000" b="1" i="1" u="none" strike="noStrike" kern="1200" baseline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kumimoji="0" lang="pl-PL" sz="1400" b="0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>
                        <a:defRPr sz="2000" b="1" i="1" u="none" strike="noStrike" kern="1200" baseline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kumimoji="0" lang="pl-PL" sz="1400" b="0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>
                        <a:defRPr sz="2000" b="1" i="1" u="none" strike="noStrike" kern="1200" baseline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kumimoji="0" lang="pl-PL" sz="1400" b="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Kradzież</a:t>
                      </a:r>
                      <a:r>
                        <a:rPr kumimoji="0" lang="pl-PL" sz="1400" b="0" i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cudzej rzeczy</a:t>
                      </a:r>
                      <a:endParaRPr kumimoji="0" lang="pl-PL" sz="1400" b="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pl-PL" sz="1400" b="0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endParaRPr kumimoji="0" lang="pl-PL" sz="1400" b="0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pl-PL" sz="1400" b="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  <a:endParaRPr kumimoji="0" lang="pl-PL" sz="1400" b="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566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400" dirty="0" smtClean="0">
                          <a:solidFill>
                            <a:schemeClr val="bg1"/>
                          </a:solidFill>
                        </a:rPr>
                        <a:t>95,9 %</a:t>
                      </a:r>
                      <a:endParaRPr lang="pl-PL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Prostokąt 4"/>
          <p:cNvSpPr/>
          <p:nvPr/>
        </p:nvSpPr>
        <p:spPr>
          <a:xfrm>
            <a:off x="-36512" y="6597352"/>
            <a:ext cx="4752528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Symbol zastępczy zawartości 1"/>
          <p:cNvSpPr txBox="1">
            <a:spLocks/>
          </p:cNvSpPr>
          <p:nvPr/>
        </p:nvSpPr>
        <p:spPr>
          <a:xfrm>
            <a:off x="6948264" y="3573016"/>
            <a:ext cx="2082526" cy="1080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Font typeface="Wingdings 3"/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952500" y="5753785"/>
            <a:ext cx="75057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400" b="1" i="1" dirty="0" smtClean="0">
                <a:latin typeface="Calibri" pitchFamily="34" charset="0"/>
                <a:cs typeface="Times New Roman" pitchFamily="18" charset="0"/>
              </a:rPr>
              <a:t>Analiza wykonana w oparciu o dane dotyczące </a:t>
            </a:r>
            <a:r>
              <a:rPr lang="pl-PL" sz="1400" b="1" i="1" smtClean="0">
                <a:latin typeface="Calibri" pitchFamily="34" charset="0"/>
                <a:cs typeface="Times New Roman" pitchFamily="18" charset="0"/>
              </a:rPr>
              <a:t>postępowań wszczętych</a:t>
            </a:r>
            <a:endParaRPr lang="pl-PL" dirty="0" smtClean="0"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53143"/>
      </p:ext>
    </p:extLst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-6822"/>
            <a:ext cx="9036496" cy="2067670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Zagrożenie przestępczością i demoralizacją nieletnich </a:t>
            </a:r>
            <a:b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na terenie powiatu w latach 2012 - 2013</a:t>
            </a:r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6512" y="6597352"/>
            <a:ext cx="4752528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2765998627"/>
              </p:ext>
            </p:extLst>
          </p:nvPr>
        </p:nvGraphicFramePr>
        <p:xfrm>
          <a:off x="0" y="1700808"/>
          <a:ext cx="91440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499992" y="522920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W 2013 roku nie odnotowano wzrostu czynów karalnych popełnionych przez nieletnich</a:t>
            </a:r>
            <a:endParaRPr lang="pl-PL" sz="1200" b="1" i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14995"/>
      </p:ext>
    </p:extLst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0000"/>
          </a:xfrm>
        </p:spPr>
        <p:txBody>
          <a:bodyPr>
            <a:normAutofit/>
          </a:bodyPr>
          <a:lstStyle/>
          <a:p>
            <a:pPr algn="ctr"/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Działania podjęte przez Policję wobec przemocy </a:t>
            </a:r>
            <a:b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w rodzinie w latach 2012 - 2013</a:t>
            </a:r>
            <a:endParaRPr lang="pl-PL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6512" y="6597352"/>
            <a:ext cx="4896544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3760161937"/>
              </p:ext>
            </p:extLst>
          </p:nvPr>
        </p:nvGraphicFramePr>
        <p:xfrm>
          <a:off x="0" y="2028825"/>
          <a:ext cx="9144000" cy="443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5989206"/>
      </p:ext>
    </p:extLst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2704"/>
            <a:ext cx="9144000" cy="1440000"/>
          </a:xfrm>
        </p:spPr>
        <p:txBody>
          <a:bodyPr>
            <a:normAutofit/>
          </a:bodyPr>
          <a:lstStyle/>
          <a:p>
            <a:pPr algn="ctr"/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Wykres obrazujący stan bezpieczeństwa w ruchu drogowym </a:t>
            </a:r>
            <a:b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na terenie powiatu w latach 2012 - 2013</a:t>
            </a:r>
            <a:br>
              <a:rPr lang="pl-PL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6512" y="6597352"/>
            <a:ext cx="4824536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2440014658"/>
              </p:ext>
            </p:extLst>
          </p:nvPr>
        </p:nvGraphicFramePr>
        <p:xfrm>
          <a:off x="0" y="1438275"/>
          <a:ext cx="9144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ymbol zastępczy zawartości 1"/>
          <p:cNvSpPr txBox="1">
            <a:spLocks/>
          </p:cNvSpPr>
          <p:nvPr/>
        </p:nvSpPr>
        <p:spPr>
          <a:xfrm>
            <a:off x="6660232" y="2708920"/>
            <a:ext cx="2520280" cy="1080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Font typeface="Wingdings 3"/>
              <a:buNone/>
            </a:pPr>
            <a:endParaRPr lang="pl-PL" sz="2000" dirty="0" smtClean="0"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88352"/>
      </p:ext>
    </p:extLst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08912" cy="1440160"/>
          </a:xfrm>
        </p:spPr>
        <p:txBody>
          <a:bodyPr>
            <a:normAutofit/>
          </a:bodyPr>
          <a:lstStyle/>
          <a:p>
            <a:pPr algn="ctr"/>
            <a:r>
              <a:rPr lang="pl-PL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Dziękuję za uwagę</a:t>
            </a:r>
            <a:endParaRPr lang="pl-P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-36512" y="6597352"/>
            <a:ext cx="2792900" cy="32772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>
            <a:bevelT prst="slope"/>
          </a:sp3d>
        </p:spPr>
        <p:txBody>
          <a:bodyPr wrap="square"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5000" b="1" spc="50" dirty="0" smtClean="0">
                <a:ln w="11430">
                  <a:noFill/>
                </a:ln>
                <a:gradFill flip="none" rotWithShape="1">
                  <a:gsLst>
                    <a:gs pos="50000">
                      <a:srgbClr val="1218AD"/>
                    </a:gs>
                    <a:gs pos="0">
                      <a:srgbClr val="0A128C"/>
                    </a:gs>
                    <a:gs pos="100000">
                      <a:srgbClr val="181CC7"/>
                    </a:gs>
                  </a:gsLst>
                  <a:lin ang="27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Komenda Stołeczna Policji</a:t>
            </a:r>
            <a:endParaRPr lang="pl-PL" sz="5000" b="1" spc="50" dirty="0">
              <a:ln w="11430">
                <a:noFill/>
              </a:ln>
              <a:gradFill flip="none" rotWithShape="1">
                <a:gsLst>
                  <a:gs pos="50000">
                    <a:srgbClr val="1218AD"/>
                  </a:gs>
                  <a:gs pos="0">
                    <a:srgbClr val="0A128C"/>
                  </a:gs>
                  <a:gs pos="100000">
                    <a:srgbClr val="181CC7"/>
                  </a:gs>
                </a:gsLst>
                <a:lin ang="27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068960"/>
            <a:ext cx="1008112" cy="1334897"/>
          </a:xfrm>
          <a:prstGeom prst="rect">
            <a:avLst/>
          </a:prstGeom>
          <a:noFill/>
          <a:effectLst/>
        </p:spPr>
      </p:pic>
      <p:pic>
        <p:nvPicPr>
          <p:cNvPr id="10" name="Obraz 9" descr="1-logo_ks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3035706"/>
            <a:ext cx="1152128" cy="1440159"/>
          </a:xfrm>
          <a:prstGeom prst="rect">
            <a:avLst/>
          </a:prstGeom>
          <a:effectLst/>
        </p:spPr>
      </p:pic>
      <p:pic>
        <p:nvPicPr>
          <p:cNvPr id="11" name="Obraz 10" descr="200px-POL_Legionowo_COA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1" y="3107714"/>
            <a:ext cx="1080121" cy="1306946"/>
          </a:xfrm>
          <a:prstGeom prst="rect">
            <a:avLst/>
          </a:prstGeom>
          <a:effectLst/>
        </p:spPr>
      </p:pic>
      <p:pic>
        <p:nvPicPr>
          <p:cNvPr id="12" name="Obraz 11" descr="logopoprawione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3035706"/>
            <a:ext cx="1402591" cy="1440160"/>
          </a:xfrm>
          <a:prstGeom prst="rect">
            <a:avLst/>
          </a:prstGeom>
          <a:effectLst/>
        </p:spPr>
      </p:pic>
      <p:pic>
        <p:nvPicPr>
          <p:cNvPr id="13" name="Picture 2" descr="C:\Users\dom\Downloads\powiat_legionowski_her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3140968"/>
            <a:ext cx="1080120" cy="1265947"/>
          </a:xfrm>
          <a:prstGeom prst="rect">
            <a:avLst/>
          </a:prstGeom>
          <a:noFill/>
          <a:effectLst/>
        </p:spPr>
      </p:pic>
    </p:spTree>
  </p:cSld>
  <p:clrMapOvr>
    <a:masterClrMapping/>
  </p:clrMapOvr>
  <p:transition spd="slow" advTm="6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901</TotalTime>
  <Words>222</Words>
  <Application>Microsoft Office PowerPoint</Application>
  <PresentationFormat>Pokaz na ekranie (4:3)</PresentationFormat>
  <Paragraphs>113</Paragraphs>
  <Slides>8</Slides>
  <Notes>8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Hol</vt:lpstr>
      <vt:lpstr>DEBATA SPOŁECZNA dotycząca bezpieczeństwa na terenie powiatu legionowskiego</vt:lpstr>
      <vt:lpstr>WNIOSKI PRZEDSTAWIONE PODCZAS POPRZEDNIEJ  DEBATY SPOŁECZNEJ I ICH REALIZACJA </vt:lpstr>
      <vt:lpstr> Skala przestępczości na terenie powiatu w latach  2012 – 2013</vt:lpstr>
      <vt:lpstr> Skala przestępczości na terenie powiatu  w latach 2012-2013</vt:lpstr>
      <vt:lpstr>Zagrożenie przestępczością i demoralizacją nieletnich  na terenie powiatu w latach 2012 - 2013</vt:lpstr>
      <vt:lpstr>Działania podjęte przez Policję wobec przemocy  w rodzinie w latach 2012 - 2013</vt:lpstr>
      <vt:lpstr>Wykres obrazujący stan bezpieczeństwa w ruchu drogowym  na terenie powiatu w latach 2012 - 2013 </vt:lpstr>
      <vt:lpstr>Dziękuję za uwagę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Policja</dc:creator>
  <cp:lastModifiedBy>informatyka</cp:lastModifiedBy>
  <cp:revision>186</cp:revision>
  <cp:lastPrinted>2014-02-26T11:35:01Z</cp:lastPrinted>
  <dcterms:modified xsi:type="dcterms:W3CDTF">2014-05-12T08:09:51Z</dcterms:modified>
</cp:coreProperties>
</file>